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5E948FF-D948-4CA9-9DCE-928EEA95CAB7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4675B-60C4-4251-A617-5DFC082AF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2000">
              <a:srgbClr val="7030A0"/>
            </a:gs>
            <a:gs pos="30000">
              <a:schemeClr val="bg1"/>
            </a:gs>
            <a:gs pos="45000">
              <a:srgbClr val="C00000"/>
            </a:gs>
            <a:gs pos="77000">
              <a:srgbClr val="C7AC4C"/>
            </a:gs>
            <a:gs pos="100000">
              <a:schemeClr val="accent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UNIT </a:t>
            </a: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2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Jose A.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Per. 1</a:t>
            </a:r>
            <a:endParaRPr lang="en-US" sz="4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 rot="20670556">
            <a:off x="395691" y="4054550"/>
            <a:ext cx="6381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TRIGONOMETRY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5814">
            <a:off x="887408" y="1239744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59208">
            <a:off x="2454395" y="5299708"/>
            <a:ext cx="15240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88281">
            <a:off x="5016485" y="803565"/>
            <a:ext cx="2266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27701249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1001">
              <a:srgbClr val="FF0000"/>
            </a:gs>
            <a:gs pos="35001">
              <a:srgbClr val="7030A0"/>
            </a:gs>
            <a:gs pos="52000">
              <a:schemeClr val="accent3"/>
            </a:gs>
            <a:gs pos="73000">
              <a:schemeClr val="accent6"/>
            </a:gs>
            <a:gs pos="88000">
              <a:schemeClr val="tx1">
                <a:lumMod val="50000"/>
              </a:schemeClr>
            </a:gs>
            <a:gs pos="100000">
              <a:srgbClr val="FF996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Properties: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549522" y="516377"/>
            <a:ext cx="4658735" cy="50776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Sinusoid: a function that can be written in the form: f(x)=a sin(b(x-h))+k  or f(x)=a </a:t>
            </a:r>
            <a:r>
              <a:rPr lang="en-US" dirty="0" err="1" smtClean="0"/>
              <a:t>cos</a:t>
            </a:r>
            <a:r>
              <a:rPr lang="en-US" dirty="0" smtClean="0"/>
              <a:t> (b(x-h))+k.  h is the phase shift.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9956">
            <a:off x="3148795" y="4325874"/>
            <a:ext cx="3570443" cy="181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0302727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0000"/>
            </a:gs>
            <a:gs pos="20000">
              <a:schemeClr val="bg1"/>
            </a:gs>
            <a:gs pos="50000">
              <a:schemeClr val="accent6"/>
            </a:gs>
            <a:gs pos="75000">
              <a:srgbClr val="7030A0"/>
            </a:gs>
            <a:gs pos="89999">
              <a:srgbClr val="FFFF00"/>
            </a:gs>
            <a:gs pos="100000">
              <a:srgbClr val="00B0F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Amplitude: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625722" y="516377"/>
            <a:ext cx="4658735" cy="50776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amplitude is half of the difference between the minimum and maximum values of the range.(it is the radius of the range.)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50392">
            <a:off x="3135443" y="4190592"/>
            <a:ext cx="3640658" cy="211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000">
              <a:schemeClr val="accent5">
                <a:lumMod val="50000"/>
              </a:schemeClr>
            </a:gs>
            <a:gs pos="13000">
              <a:schemeClr val="accent6"/>
            </a:gs>
            <a:gs pos="21001">
              <a:srgbClr val="FFFF00"/>
            </a:gs>
            <a:gs pos="52000">
              <a:srgbClr val="C00000"/>
            </a:gs>
            <a:gs pos="56000">
              <a:schemeClr val="accent2">
                <a:lumMod val="75000"/>
              </a:schemeClr>
            </a:gs>
            <a:gs pos="58000">
              <a:schemeClr val="tx1">
                <a:lumMod val="65000"/>
              </a:schemeClr>
            </a:gs>
            <a:gs pos="71001">
              <a:srgbClr val="7030A0"/>
            </a:gs>
            <a:gs pos="94000">
              <a:schemeClr val="accent3">
                <a:lumMod val="50000"/>
              </a:schemeClr>
            </a:gs>
            <a:gs pos="100000">
              <a:schemeClr val="tx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Period: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907544" y="516377"/>
            <a:ext cx="4658735" cy="50776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period of a wave is the time that it takes for the wave to complete  one cycle.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25664">
            <a:off x="3402126" y="3873247"/>
            <a:ext cx="2920502" cy="255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rgbClr val="00B050"/>
            </a:gs>
            <a:gs pos="17999">
              <a:schemeClr val="accent6"/>
            </a:gs>
            <a:gs pos="42000">
              <a:srgbClr val="7030A0"/>
            </a:gs>
            <a:gs pos="53000">
              <a:srgbClr val="FF0000"/>
            </a:gs>
            <a:gs pos="66000">
              <a:schemeClr val="tx2">
                <a:lumMod val="50000"/>
              </a:schemeClr>
            </a:gs>
            <a:gs pos="75999">
              <a:schemeClr val="accent4">
                <a:lumMod val="50000"/>
              </a:schemeClr>
            </a:gs>
            <a:gs pos="78999">
              <a:srgbClr val="FFFF00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Frequency and Phase: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frequency of a graph is the number of complete cycles that happen.</a:t>
            </a:r>
          </a:p>
          <a:p>
            <a:pPr>
              <a:buNone/>
            </a:pPr>
            <a:r>
              <a:rPr lang="en-US" dirty="0" smtClean="0"/>
              <a:t>The phase is the fraction of the point that you have reached at a certain time.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8122">
            <a:off x="2642219" y="4892665"/>
            <a:ext cx="3955714" cy="165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C00000"/>
            </a:gs>
            <a:gs pos="32001">
              <a:schemeClr val="accent6"/>
            </a:gs>
            <a:gs pos="47000">
              <a:srgbClr val="7030A0"/>
            </a:gs>
            <a:gs pos="85001">
              <a:srgbClr val="00B050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058096" y="2732199"/>
            <a:ext cx="5064953" cy="1695631"/>
          </a:xfrm>
        </p:spPr>
        <p:txBody>
          <a:bodyPr/>
          <a:lstStyle/>
          <a:p>
            <a:r>
              <a:rPr lang="en-US" sz="7200" dirty="0" smtClean="0"/>
              <a:t>Example:</a:t>
            </a:r>
            <a:endParaRPr lang="en-US" dirty="0"/>
          </a:p>
        </p:txBody>
      </p:sp>
      <p:pic>
        <p:nvPicPr>
          <p:cNvPr id="5122" name="Picture 2" descr="C:\Users\home\Downloads\6-76664712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26165">
            <a:off x="2650940" y="1299543"/>
            <a:ext cx="5966943" cy="44752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0000"/>
            </a:gs>
            <a:gs pos="74000">
              <a:srgbClr val="C00000">
                <a:alpha val="99000"/>
              </a:srgbClr>
            </a:gs>
            <a:gs pos="28000">
              <a:srgbClr val="000082"/>
            </a:gs>
            <a:gs pos="84000">
              <a:schemeClr val="bg1"/>
            </a:gs>
            <a:gs pos="58000">
              <a:srgbClr val="000082"/>
            </a:gs>
            <a:gs pos="58000">
              <a:schemeClr val="bg1"/>
            </a:gs>
            <a:gs pos="87000">
              <a:srgbClr val="000082"/>
            </a:gs>
            <a:gs pos="54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TRIGONOMETRIC FUNCTIONS AND </a:t>
            </a:r>
            <a:r>
              <a:rPr lang="en-US" sz="4000" dirty="0" smtClean="0"/>
              <a:t>THEIR INVERSE </a:t>
            </a:r>
            <a:r>
              <a:rPr lang="en-US" sz="4000" dirty="0" smtClean="0"/>
              <a:t>WITH THE UNIT </a:t>
            </a:r>
            <a:r>
              <a:rPr lang="en-US" sz="4000" dirty="0" smtClean="0"/>
              <a:t>CIRCLE: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sin(t) = y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cos</a:t>
            </a:r>
            <a:r>
              <a:rPr lang="en-US" dirty="0" smtClean="0"/>
              <a:t>(t</a:t>
            </a:r>
            <a:r>
              <a:rPr lang="en-US" dirty="0" smtClean="0"/>
              <a:t>) = x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tan(t</a:t>
            </a:r>
            <a:r>
              <a:rPr lang="en-US" dirty="0" smtClean="0"/>
              <a:t>) = y/x so long as x is not 0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csc</a:t>
            </a:r>
            <a:r>
              <a:rPr lang="en-US" dirty="0" smtClean="0"/>
              <a:t>(t</a:t>
            </a:r>
            <a:r>
              <a:rPr lang="en-US" dirty="0" smtClean="0"/>
              <a:t>) = 1/y, so long as y is not 0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sec(t</a:t>
            </a:r>
            <a:r>
              <a:rPr lang="en-US" dirty="0" smtClean="0"/>
              <a:t>) = 1/x so long as x is not 0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cot(t</a:t>
            </a:r>
            <a:r>
              <a:rPr lang="en-US" dirty="0" smtClean="0"/>
              <a:t>) = x/y so long as y is not 0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4660">
            <a:off x="6110990" y="353553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62</TotalTime>
  <Words>158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Kilter</vt:lpstr>
      <vt:lpstr>Slide 1</vt:lpstr>
      <vt:lpstr>Properties:</vt:lpstr>
      <vt:lpstr>Amplitude:</vt:lpstr>
      <vt:lpstr>Period:</vt:lpstr>
      <vt:lpstr>Frequency and Phase:</vt:lpstr>
      <vt:lpstr>Example:</vt:lpstr>
      <vt:lpstr>TRIGONOMETRIC FUNCTIONS AND THEIR INVERSE WITH THE UNIT CIRCLE: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lausd_user</dc:creator>
  <cp:lastModifiedBy>home</cp:lastModifiedBy>
  <cp:revision>8</cp:revision>
  <dcterms:created xsi:type="dcterms:W3CDTF">2013-05-16T15:12:55Z</dcterms:created>
  <dcterms:modified xsi:type="dcterms:W3CDTF">2013-05-29T04:23:03Z</dcterms:modified>
</cp:coreProperties>
</file>